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74" r:id="rId4"/>
    <p:sldId id="258" r:id="rId5"/>
    <p:sldId id="259" r:id="rId6"/>
    <p:sldId id="260" r:id="rId7"/>
    <p:sldId id="257" r:id="rId8"/>
    <p:sldId id="261" r:id="rId9"/>
    <p:sldId id="278" r:id="rId10"/>
    <p:sldId id="262" r:id="rId11"/>
    <p:sldId id="263" r:id="rId12"/>
    <p:sldId id="264" r:id="rId13"/>
    <p:sldId id="267" r:id="rId14"/>
    <p:sldId id="284" r:id="rId15"/>
    <p:sldId id="266" r:id="rId16"/>
    <p:sldId id="275" r:id="rId17"/>
    <p:sldId id="270" r:id="rId18"/>
    <p:sldId id="276" r:id="rId19"/>
    <p:sldId id="268" r:id="rId20"/>
    <p:sldId id="272" r:id="rId21"/>
    <p:sldId id="281" r:id="rId22"/>
    <p:sldId id="282" r:id="rId23"/>
    <p:sldId id="287" r:id="rId24"/>
    <p:sldId id="271" r:id="rId25"/>
    <p:sldId id="269" r:id="rId26"/>
    <p:sldId id="286" r:id="rId27"/>
    <p:sldId id="279" r:id="rId28"/>
    <p:sldId id="285" r:id="rId29"/>
    <p:sldId id="265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696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787-A1DD-CA4F-8050-092E4FDB2AFA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A901-DCD3-8E44-9DF6-772660CE8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787-A1DD-CA4F-8050-092E4FDB2AFA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A901-DCD3-8E44-9DF6-772660CE8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787-A1DD-CA4F-8050-092E4FDB2AFA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A901-DCD3-8E44-9DF6-772660CE8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787-A1DD-CA4F-8050-092E4FDB2AFA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A901-DCD3-8E44-9DF6-772660CE8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787-A1DD-CA4F-8050-092E4FDB2AFA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A901-DCD3-8E44-9DF6-772660CE8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787-A1DD-CA4F-8050-092E4FDB2AFA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A901-DCD3-8E44-9DF6-772660CE8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787-A1DD-CA4F-8050-092E4FDB2AFA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A901-DCD3-8E44-9DF6-772660CE8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787-A1DD-CA4F-8050-092E4FDB2AFA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A901-DCD3-8E44-9DF6-772660CE8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787-A1DD-CA4F-8050-092E4FDB2AFA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A901-DCD3-8E44-9DF6-772660CE8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787-A1DD-CA4F-8050-092E4FDB2AFA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A901-DCD3-8E44-9DF6-772660CE8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3787-A1DD-CA4F-8050-092E4FDB2AFA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A901-DCD3-8E44-9DF6-772660CE8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E3787-A1DD-CA4F-8050-092E4FDB2AFA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7A901-DCD3-8E44-9DF6-772660CE8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Antibiotics- Past, present and future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Nick </a:t>
            </a:r>
            <a:r>
              <a:rPr lang="en-US" b="1" dirty="0"/>
              <a:t>B</a:t>
            </a:r>
            <a:r>
              <a:rPr lang="en-US" b="1" dirty="0" smtClean="0"/>
              <a:t>ateman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do the drugs kill the bugs and not you?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 general they target a system in a bacterium that is different to humans</a:t>
            </a:r>
          </a:p>
          <a:p>
            <a:r>
              <a:rPr lang="en-US" b="1" dirty="0" smtClean="0"/>
              <a:t>eg. Sulfonamides effect folic acid metabolism (competitive inhibitors of </a:t>
            </a:r>
            <a:r>
              <a:rPr lang="en-US" b="1" dirty="0" err="1" smtClean="0"/>
              <a:t>dihydropterate</a:t>
            </a:r>
            <a:r>
              <a:rPr lang="en-US" b="1" dirty="0" smtClean="0"/>
              <a:t> reductase). The sensitivity of the bug is different to humans as we eat folate and bugs do not!</a:t>
            </a:r>
          </a:p>
          <a:p>
            <a:r>
              <a:rPr lang="en-US" b="1" dirty="0" smtClean="0"/>
              <a:t>Penicillin affects the synthesis of the bacterial cell wall (not shared by human)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do the drugs kill the bugs and not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Penicillins prevent synthesis of the rigid cell wall that surrounds some bacterial cells</a:t>
            </a:r>
          </a:p>
          <a:p>
            <a:r>
              <a:rPr lang="en-US" b="1" dirty="0" smtClean="0"/>
              <a:t>Human’s do not have this as part of their cells</a:t>
            </a:r>
          </a:p>
          <a:p>
            <a:r>
              <a:rPr lang="en-US" b="1" dirty="0" smtClean="0"/>
              <a:t>Streptomycin inhibits the synthesis of a bacterial protein. As this occurs in many bacterial types streptomycin has a “wide spectrum” of activity. </a:t>
            </a:r>
          </a:p>
          <a:p>
            <a:r>
              <a:rPr lang="en-US" b="1" dirty="0" smtClean="0"/>
              <a:t>BUT Streptomycin is also toxic to humans causing deafness, balance problems and kidney injury.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“ Narrow” and “Broad” spectrum drugs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7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This refers to the numbers of different types of bacteria targets</a:t>
            </a:r>
          </a:p>
          <a:p>
            <a:r>
              <a:rPr lang="en-US" b="1" dirty="0" smtClean="0"/>
              <a:t>In general we now think narrow spectrum is better- the problem is that at present it is very difficult to diagnose many bacterial infections quickly enough, or at a sensible cost</a:t>
            </a:r>
          </a:p>
          <a:p>
            <a:r>
              <a:rPr lang="en-US" b="1" dirty="0" smtClean="0"/>
              <a:t>Obviously culture is a possibility, but at least 24 </a:t>
            </a:r>
            <a:r>
              <a:rPr lang="en-US" b="1" dirty="0" err="1" smtClean="0"/>
              <a:t>h</a:t>
            </a:r>
            <a:r>
              <a:rPr lang="en-US" b="1" dirty="0" smtClean="0"/>
              <a:t> needed to grow, with further time for ‘sensitivity’</a:t>
            </a:r>
          </a:p>
          <a:p>
            <a:r>
              <a:rPr lang="en-US" b="1" dirty="0" smtClean="0"/>
              <a:t>In GP broader spectrum antibiotics may thus often be required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1960’s “Golden age”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It was thought that infections would be no longer a problem</a:t>
            </a:r>
          </a:p>
          <a:p>
            <a:r>
              <a:rPr lang="en-US" b="1" dirty="0" smtClean="0"/>
              <a:t>Use in animals as ‘growth promoters’ began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17 at 08.17.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82017"/>
            <a:ext cx="8305800" cy="5877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7300" y="1333500"/>
            <a:ext cx="3479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 in 40 pop /day: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of which </a:t>
            </a:r>
            <a:r>
              <a:rPr lang="en-US" sz="2400" b="1" dirty="0" err="1" smtClean="0">
                <a:solidFill>
                  <a:srgbClr val="FF0000"/>
                </a:solidFill>
              </a:rPr>
              <a:t>DoH</a:t>
            </a:r>
            <a:r>
              <a:rPr lang="en-US" sz="2400" b="1" dirty="0" smtClean="0">
                <a:solidFill>
                  <a:srgbClr val="FF0000"/>
                </a:solidFill>
              </a:rPr>
              <a:t> estimates 20% not needed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Complications of antibiotics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Due the drug itself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b="1" dirty="0" smtClean="0"/>
              <a:t>eg 	Allergy and rashes (penicillins)</a:t>
            </a:r>
          </a:p>
          <a:p>
            <a:pPr>
              <a:buNone/>
            </a:pPr>
            <a:r>
              <a:rPr lang="en-US" sz="2800" b="1" dirty="0" smtClean="0"/>
              <a:t>			Effects on bone marrow (</a:t>
            </a:r>
            <a:r>
              <a:rPr lang="en-US" sz="2800" b="1" dirty="0" err="1" smtClean="0"/>
              <a:t>cotrimoxazole</a:t>
            </a:r>
            <a:r>
              <a:rPr lang="en-US" sz="2800" b="1" dirty="0" smtClean="0"/>
              <a:t>)</a:t>
            </a:r>
          </a:p>
          <a:p>
            <a:pPr>
              <a:buNone/>
            </a:pPr>
            <a:r>
              <a:rPr lang="en-US" sz="2800" b="1" dirty="0" smtClean="0"/>
              <a:t>			Effects on specific organs (</a:t>
            </a:r>
            <a:r>
              <a:rPr lang="en-US" sz="2800" b="1" dirty="0" err="1" smtClean="0"/>
              <a:t>gentamycin</a:t>
            </a:r>
            <a:r>
              <a:rPr lang="en-US" sz="2800" b="1" dirty="0" smtClean="0"/>
              <a:t>)</a:t>
            </a:r>
          </a:p>
          <a:p>
            <a:pPr>
              <a:buNone/>
            </a:pPr>
            <a:r>
              <a:rPr lang="en-US" b="1" dirty="0" smtClean="0"/>
              <a:t>Due to the drugs effects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sz="2800" b="1" dirty="0" smtClean="0"/>
              <a:t>eg Changes to gut flora</a:t>
            </a:r>
          </a:p>
          <a:p>
            <a:pPr>
              <a:buNone/>
            </a:pPr>
            <a:r>
              <a:rPr lang="en-US" b="1" dirty="0" smtClean="0"/>
              <a:t>Due to effects on the target bacteria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sz="2800" b="1" dirty="0" smtClean="0"/>
              <a:t>eg Drug resistance</a:t>
            </a:r>
            <a:endParaRPr lang="en-US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Drug resistance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Bacteria selected out that are able to resist the effect of the antibiotic</a:t>
            </a:r>
          </a:p>
          <a:p>
            <a:pPr>
              <a:buNone/>
            </a:pPr>
            <a:r>
              <a:rPr lang="en-US" b="1" dirty="0" smtClean="0"/>
              <a:t>   Eg </a:t>
            </a:r>
            <a:r>
              <a:rPr lang="en-US" b="1" dirty="0" err="1" smtClean="0"/>
              <a:t>Penicillinase</a:t>
            </a:r>
            <a:r>
              <a:rPr lang="en-US" b="1" dirty="0" smtClean="0"/>
              <a:t> an enzyme that destroys penicillin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This happened very quickly in TB with streptomycin and multi-drug regimens were developed to try and prevent this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05 at 16.38.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642302"/>
            <a:ext cx="6792913" cy="54282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05 at 16.41.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64" y="177800"/>
            <a:ext cx="4049536" cy="4978400"/>
          </a:xfrm>
          <a:prstGeom prst="rect">
            <a:avLst/>
          </a:prstGeom>
        </p:spPr>
      </p:pic>
      <p:pic>
        <p:nvPicPr>
          <p:cNvPr id="3" name="Picture 2" descr="Screen Shot 2016-04-05 at 16.41.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644" y="177800"/>
            <a:ext cx="4048256" cy="4978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23866"/>
          <a:stretch>
            <a:fillRect/>
          </a:stretch>
        </p:blipFill>
        <p:spPr>
          <a:xfrm>
            <a:off x="381001" y="3492500"/>
            <a:ext cx="1752599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0" y="2923876"/>
            <a:ext cx="4064000" cy="3731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1" y="0"/>
            <a:ext cx="8763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Bacteriophages</a:t>
            </a:r>
            <a:r>
              <a:rPr lang="en-US" sz="4000" b="1" dirty="0" smtClean="0"/>
              <a:t>- spread resistance and ? more</a:t>
            </a:r>
          </a:p>
          <a:p>
            <a:r>
              <a:rPr lang="en-US" sz="4000" b="1" dirty="0" smtClean="0"/>
              <a:t> </a:t>
            </a:r>
            <a:r>
              <a:rPr lang="en-US" sz="3200" b="1" dirty="0" smtClean="0"/>
              <a:t>Viruses that carry information between bacteria</a:t>
            </a:r>
          </a:p>
          <a:p>
            <a:r>
              <a:rPr lang="en-US" sz="3200" b="1" dirty="0" smtClean="0"/>
              <a:t>Potential use as a treatment (not easy!)</a:t>
            </a:r>
          </a:p>
          <a:p>
            <a:r>
              <a:rPr lang="en-US" sz="3200" b="1" dirty="0" smtClean="0"/>
              <a:t>At present spread resistance- in hospital sewage!!!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46500"/>
            <a:ext cx="2908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Bacteriophages</a:t>
            </a:r>
            <a:r>
              <a:rPr lang="en-US" sz="2400" b="1" dirty="0" smtClean="0"/>
              <a:t> spreading DNA between two bacteria, a process known as transduction. </a:t>
            </a:r>
            <a:endParaRPr lang="en-US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200 years ago bacteria were unknown</a:t>
            </a:r>
            <a:br>
              <a:rPr lang="en-US" b="1" dirty="0" smtClean="0"/>
            </a:br>
            <a:r>
              <a:rPr lang="en-US" b="1" dirty="0" smtClean="0"/>
              <a:t>Key developments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Immunization- Edward Jenner 1796 cowpox</a:t>
            </a:r>
          </a:p>
          <a:p>
            <a:r>
              <a:rPr lang="en-US" b="1" dirty="0" smtClean="0"/>
              <a:t>“Germ theory” 1800’s (‘Miasmas in the air’)</a:t>
            </a:r>
          </a:p>
          <a:p>
            <a:r>
              <a:rPr lang="en-US" b="1" dirty="0" smtClean="0"/>
              <a:t>Hand washing in Vienna </a:t>
            </a:r>
            <a:r>
              <a:rPr lang="en-US" b="1" dirty="0" err="1" smtClean="0"/>
              <a:t>Semmelweis</a:t>
            </a:r>
            <a:r>
              <a:rPr lang="en-US" b="1" dirty="0" smtClean="0"/>
              <a:t> 1847 – reduced mortality from puerperal fever from 10-35% to &lt;1%</a:t>
            </a:r>
          </a:p>
          <a:p>
            <a:r>
              <a:rPr lang="en-US" b="1" dirty="0" smtClean="0"/>
              <a:t>Cholera in London- John Snow 1854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0800" y="2413338"/>
            <a:ext cx="6870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First detected in Japan.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In 2011 in San Francisco 9% of bacteria contained the altered gene. When he analyzed the bacteria in the lab these bacteria possessed partial resistance to </a:t>
            </a:r>
            <a:r>
              <a:rPr lang="en-US" sz="2800" b="1" dirty="0" err="1" smtClean="0"/>
              <a:t>cephalosporins</a:t>
            </a:r>
            <a:r>
              <a:rPr lang="en-US" sz="2800" b="1" dirty="0" smtClean="0"/>
              <a:t>, the only antibiotics that still work reliably and inexpensively against gonorrhea.</a:t>
            </a:r>
            <a:endParaRPr lang="en-US" sz="2800" b="1" dirty="0"/>
          </a:p>
        </p:txBody>
      </p:sp>
      <p:pic>
        <p:nvPicPr>
          <p:cNvPr id="3" name="Picture 2" descr="Screen Shot 2016-04-02 at 10.38.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938"/>
            <a:ext cx="9144000" cy="1812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6248400"/>
            <a:ext cx="2491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Scientific American 2012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17 at 08.33.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555506"/>
            <a:ext cx="9055100" cy="39924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17 at 08.19.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750"/>
            <a:ext cx="9144000" cy="5041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17 at 08.25.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64" y="571500"/>
            <a:ext cx="8395736" cy="5270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4915" r="6780"/>
          <a:stretch>
            <a:fillRect/>
          </a:stretch>
        </p:blipFill>
        <p:spPr>
          <a:xfrm>
            <a:off x="1193800" y="622300"/>
            <a:ext cx="6616700" cy="5740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70" y="3117850"/>
            <a:ext cx="6405930" cy="3740150"/>
          </a:xfrm>
          <a:prstGeom prst="rect">
            <a:avLst/>
          </a:prstGeom>
        </p:spPr>
      </p:pic>
      <p:pic>
        <p:nvPicPr>
          <p:cNvPr id="3" name="Picture 2" descr="Screen Shot 2016-04-02 at 10.29.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9" y="152400"/>
            <a:ext cx="3629509" cy="3594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6900" y="635000"/>
            <a:ext cx="1730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MDR TB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596900" y="3982998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Scientific American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17 at 08.28.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9" y="1041400"/>
            <a:ext cx="9072971" cy="450373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future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New antibiotics?</a:t>
            </a:r>
          </a:p>
          <a:p>
            <a:endParaRPr lang="en-US" b="1" dirty="0" smtClean="0"/>
          </a:p>
          <a:p>
            <a:r>
              <a:rPr lang="en-US" b="1" dirty="0" smtClean="0"/>
              <a:t>Manipulating </a:t>
            </a:r>
            <a:r>
              <a:rPr lang="en-US" b="1" dirty="0" err="1" smtClean="0"/>
              <a:t>bacteriophages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Restriction of antibiotics to those who need them</a:t>
            </a:r>
          </a:p>
          <a:p>
            <a:endParaRPr lang="en-US" b="1" dirty="0" smtClean="0"/>
          </a:p>
          <a:p>
            <a:r>
              <a:rPr lang="en-US" b="1" dirty="0" smtClean="0"/>
              <a:t>Appropriate use and control of antibiotics in TB and other infectious diseases</a:t>
            </a:r>
          </a:p>
          <a:p>
            <a:endParaRPr lang="en-US" b="1" dirty="0" smtClean="0"/>
          </a:p>
          <a:p>
            <a:r>
              <a:rPr lang="en-US" b="1" dirty="0" smtClean="0"/>
              <a:t>Patient screening to exclude ‘carriers’ from hospital</a:t>
            </a: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03 at 07.55.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78" y="0"/>
            <a:ext cx="8588021" cy="2525713"/>
          </a:xfrm>
          <a:prstGeom prst="rect">
            <a:avLst/>
          </a:prstGeom>
        </p:spPr>
      </p:pic>
      <p:pic>
        <p:nvPicPr>
          <p:cNvPr id="3" name="Picture 2" descr="Screen Shot 2016-04-17 at 08.17.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22" y="2525713"/>
            <a:ext cx="7891978" cy="41068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New antibiotics??</a:t>
            </a:r>
            <a:br>
              <a:rPr lang="en-US" b="1" dirty="0" smtClean="0"/>
            </a:br>
            <a:r>
              <a:rPr lang="en-US" b="1" dirty="0" smtClean="0"/>
              <a:t>Proving a new antibiotic works in man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Penicillin- no other treatments</a:t>
            </a:r>
          </a:p>
          <a:p>
            <a:r>
              <a:rPr lang="en-US" b="1" dirty="0" smtClean="0"/>
              <a:t>Streptomycin- MRC trial</a:t>
            </a:r>
          </a:p>
          <a:p>
            <a:endParaRPr lang="en-US" b="1" dirty="0" smtClean="0"/>
          </a:p>
          <a:p>
            <a:r>
              <a:rPr lang="en-US" b="1" dirty="0" smtClean="0"/>
              <a:t>Today</a:t>
            </a:r>
          </a:p>
          <a:p>
            <a:pPr>
              <a:buNone/>
            </a:pPr>
            <a:r>
              <a:rPr lang="en-US" b="1" dirty="0" smtClean="0"/>
              <a:t>	Clinical trials are necessary for licensing and sale</a:t>
            </a:r>
          </a:p>
          <a:p>
            <a:pPr>
              <a:buNone/>
            </a:pPr>
            <a:r>
              <a:rPr lang="en-US" b="1" dirty="0" smtClean="0"/>
              <a:t>	Hugely expensive to mount and run </a:t>
            </a:r>
          </a:p>
          <a:p>
            <a:pPr>
              <a:buNone/>
            </a:pPr>
            <a:r>
              <a:rPr lang="en-US" b="1" dirty="0" smtClean="0"/>
              <a:t>	Cost return means that increasingly industry developing very expensive drugs with a specific target 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Germ theory of disease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519906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Pasteur’s “Germ Theory” 1859</a:t>
            </a:r>
          </a:p>
          <a:p>
            <a:pPr>
              <a:buNone/>
            </a:pPr>
            <a:r>
              <a:rPr lang="en-US" b="1" dirty="0" smtClean="0"/>
              <a:t>	“</a:t>
            </a:r>
            <a:r>
              <a:rPr lang="en-US" b="1" dirty="0" err="1" smtClean="0"/>
              <a:t>Pasteurisation</a:t>
            </a:r>
            <a:r>
              <a:rPr lang="en-US" b="1" dirty="0" smtClean="0"/>
              <a:t>” of wine- heating to 55 degrees in 1863; </a:t>
            </a:r>
          </a:p>
          <a:p>
            <a:pPr>
              <a:buNone/>
            </a:pPr>
            <a:r>
              <a:rPr lang="en-US" b="1" dirty="0" smtClean="0"/>
              <a:t>	1879 experiments on chickens lead to:-</a:t>
            </a:r>
          </a:p>
          <a:p>
            <a:pPr>
              <a:buNone/>
            </a:pPr>
            <a:r>
              <a:rPr lang="en-US" b="1" dirty="0" smtClean="0"/>
              <a:t>	1881 vaccine for anthrax; 1885 vaccine for rabies and subsequently for diphtheria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In Glasgow Lister 1865 developed antiseptic surgery based on Pasteur’s theories using carbolic acid</a:t>
            </a:r>
          </a:p>
          <a:p>
            <a:endParaRPr lang="en-US" b="1" dirty="0" smtClean="0"/>
          </a:p>
          <a:p>
            <a:r>
              <a:rPr lang="en-US" b="1" dirty="0" smtClean="0"/>
              <a:t>Body responds to infection- Convalescent human serum used in 1918 influenza epidemic- (most recently for Ebola patients)</a:t>
            </a:r>
            <a:endParaRPr 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WHO plan to try and control antibiotic misuse and address resistance</a:t>
            </a:r>
          </a:p>
          <a:p>
            <a:r>
              <a:rPr lang="en-US" b="1" dirty="0" err="1" smtClean="0"/>
              <a:t>DoH</a:t>
            </a:r>
            <a:r>
              <a:rPr lang="en-US" b="1" dirty="0" smtClean="0"/>
              <a:t> strategy to encourage GPs not to prescribe unnecessarily</a:t>
            </a:r>
          </a:p>
          <a:p>
            <a:r>
              <a:rPr lang="en-US" b="1" dirty="0" smtClean="0"/>
              <a:t>EU strategy in place</a:t>
            </a:r>
          </a:p>
          <a:p>
            <a:r>
              <a:rPr lang="en-US" b="1" dirty="0" smtClean="0"/>
              <a:t>Even George Osborne is worried!!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	Will these strategies work? Lets hope so!!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Development of more specific treatments for infection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27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Attempts to treat diseases caused by infections since antiquity</a:t>
            </a:r>
          </a:p>
          <a:p>
            <a:r>
              <a:rPr lang="en-US" b="1" dirty="0" smtClean="0"/>
              <a:t>Understanding of infectious disease in the 19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century- required culture of bacteria, microscopy, epidemiology, chemistry to synthesize treatments and some way to measure their effect</a:t>
            </a:r>
          </a:p>
          <a:p>
            <a:r>
              <a:rPr lang="en-US" b="1" dirty="0" smtClean="0"/>
              <a:t>First treatments were toxic to patient and infectious agent- eg mercury used for syphilis in 1496. </a:t>
            </a:r>
          </a:p>
          <a:p>
            <a:pPr>
              <a:buNone/>
            </a:pPr>
            <a:r>
              <a:rPr lang="en-US" b="1" dirty="0" smtClean="0"/>
              <a:t>   			“A night with Venus gives a year with Mercury”</a:t>
            </a:r>
          </a:p>
          <a:p>
            <a:r>
              <a:rPr lang="en-US" b="1" dirty="0" smtClean="0"/>
              <a:t>First ‘targeted therapies’ Arsenicals developed in Germany by Paul Ehrlich in 1910 for parasites</a:t>
            </a:r>
          </a:p>
          <a:p>
            <a:pPr>
              <a:buNone/>
            </a:pPr>
            <a:r>
              <a:rPr lang="en-US" b="1" dirty="0" smtClean="0"/>
              <a:t>				‘</a:t>
            </a:r>
            <a:r>
              <a:rPr lang="en-US" b="1" dirty="0" err="1" smtClean="0"/>
              <a:t>Salvarsan</a:t>
            </a:r>
            <a:r>
              <a:rPr lang="en-US" b="1" dirty="0" smtClean="0"/>
              <a:t>’ (</a:t>
            </a:r>
            <a:r>
              <a:rPr lang="en-US" b="1" dirty="0" err="1" smtClean="0"/>
              <a:t>arsphenamine</a:t>
            </a:r>
            <a:r>
              <a:rPr lang="en-US" b="1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94000" cy="3949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4372" y="0"/>
            <a:ext cx="6083549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Gerhard Domagk (Nobel Prize winner 1939) </a:t>
            </a:r>
          </a:p>
          <a:p>
            <a:r>
              <a:rPr lang="en-US" sz="2400" b="1" dirty="0" smtClean="0"/>
              <a:t>Based on original German work on coal tar extracts was studying dyes as </a:t>
            </a:r>
            <a:r>
              <a:rPr lang="en-US" sz="2400" b="1" dirty="0" err="1" smtClean="0"/>
              <a:t>antibacterials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Noted that the red dye </a:t>
            </a:r>
            <a:r>
              <a:rPr lang="en-US" sz="2400" b="1" dirty="0" err="1" smtClean="0"/>
              <a:t>Prontonsil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Rubrum</a:t>
            </a:r>
            <a:r>
              <a:rPr lang="en-US" sz="2400" b="1" dirty="0" smtClean="0"/>
              <a:t> was effective in infection control in mice.</a:t>
            </a:r>
          </a:p>
          <a:p>
            <a:r>
              <a:rPr lang="en-US" sz="2400" b="1" dirty="0" err="1" smtClean="0"/>
              <a:t>Prontonsil</a:t>
            </a:r>
            <a:r>
              <a:rPr lang="en-US" sz="2400" b="1" dirty="0" smtClean="0"/>
              <a:t> patented by Bayer in 1935 as the first sulfonamide antibiotic.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Many sulfonamides </a:t>
            </a:r>
            <a:r>
              <a:rPr lang="en-US" sz="2400" b="1" dirty="0" err="1" smtClean="0"/>
              <a:t>synthesised</a:t>
            </a:r>
            <a:endParaRPr lang="en-US" sz="2400" b="1" dirty="0" smtClean="0"/>
          </a:p>
          <a:p>
            <a:r>
              <a:rPr lang="en-US" sz="2400" b="1" dirty="0" smtClean="0"/>
              <a:t>Reputed to have saved thousands of lives in the 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world war. Used before penicillin.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Other drugs from this structure are sulfonylureas (diabetes), diuretics (heart disease and hypertension) and </a:t>
            </a:r>
            <a:r>
              <a:rPr lang="en-US" sz="2400" b="1" dirty="0" err="1" smtClean="0"/>
              <a:t>sulfasalazine</a:t>
            </a:r>
            <a:r>
              <a:rPr lang="en-US" sz="2400" b="1" dirty="0" smtClean="0"/>
              <a:t> (inflammatory bowel disease) .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90" y="4354116"/>
            <a:ext cx="2598610" cy="18661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75" y="0"/>
            <a:ext cx="2369382" cy="3366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39" y="0"/>
            <a:ext cx="2376351" cy="3366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117" y="-165100"/>
            <a:ext cx="2510983" cy="3531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075" y="3873883"/>
            <a:ext cx="236938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Fleming</a:t>
            </a:r>
          </a:p>
          <a:p>
            <a:r>
              <a:rPr lang="en-US" sz="2000" b="1" dirty="0" smtClean="0"/>
              <a:t>Studied penicillin mould in 1928</a:t>
            </a:r>
          </a:p>
          <a:p>
            <a:r>
              <a:rPr lang="en-US" sz="2000" b="1" dirty="0" smtClean="0"/>
              <a:t>First successful medicinal use in Sheffield in Nov 1930 for </a:t>
            </a:r>
            <a:r>
              <a:rPr lang="en-US" sz="2000" b="1" dirty="0" err="1" smtClean="0"/>
              <a:t>gonococcal</a:t>
            </a:r>
            <a:r>
              <a:rPr lang="en-US" sz="2000" dirty="0" smtClean="0"/>
              <a:t> </a:t>
            </a:r>
            <a:r>
              <a:rPr lang="en-US" sz="2000" b="1" dirty="0" smtClean="0"/>
              <a:t>infection in infants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63939" y="3873883"/>
            <a:ext cx="237635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Florey</a:t>
            </a:r>
          </a:p>
          <a:p>
            <a:r>
              <a:rPr lang="en-US" sz="2000" b="1" dirty="0" smtClean="0"/>
              <a:t>Worked on the first clinical trials of penicillin:-</a:t>
            </a:r>
          </a:p>
          <a:p>
            <a:r>
              <a:rPr lang="en-US" sz="2000" b="1" dirty="0" smtClean="0"/>
              <a:t>“ a drug made in a bath and passed through the Oxford police “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89117" y="3873883"/>
            <a:ext cx="251098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Chain</a:t>
            </a:r>
          </a:p>
          <a:p>
            <a:r>
              <a:rPr lang="en-US" sz="2000" b="1" dirty="0" smtClean="0"/>
              <a:t>Synthesized penicillin and went to USA with Florey to get large quantity manufacture  underway</a:t>
            </a:r>
            <a:endParaRPr lang="en-US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the correct name?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Antibiotic</a:t>
            </a:r>
            <a:r>
              <a:rPr lang="en-US" b="1" dirty="0" smtClean="0"/>
              <a:t>:- kills or prevents growth of bacteria, derived from fungus or bacteria </a:t>
            </a:r>
          </a:p>
          <a:p>
            <a:r>
              <a:rPr lang="en-US" b="1" i="1" dirty="0" smtClean="0"/>
              <a:t>Antibacterial</a:t>
            </a:r>
            <a:r>
              <a:rPr lang="en-US" b="1" dirty="0" smtClean="0"/>
              <a:t>:- kills or prevents growth of bacteria, natural or synthetic chemical </a:t>
            </a:r>
          </a:p>
          <a:p>
            <a:r>
              <a:rPr lang="en-US" b="1" i="1" dirty="0" smtClean="0"/>
              <a:t>Antiviral</a:t>
            </a:r>
            <a:r>
              <a:rPr lang="en-US" b="1" dirty="0" smtClean="0"/>
              <a:t>:- kills or prevents growth of viruses (eg HIV, hepatitis)</a:t>
            </a:r>
          </a:p>
          <a:p>
            <a:r>
              <a:rPr lang="en-US" b="1" i="1" dirty="0" smtClean="0"/>
              <a:t>Antifungal</a:t>
            </a:r>
            <a:r>
              <a:rPr lang="en-US" b="1" dirty="0" smtClean="0"/>
              <a:t>:- kills or prevents growth of fungi</a:t>
            </a:r>
          </a:p>
          <a:p>
            <a:r>
              <a:rPr lang="en-US" b="1" i="1" dirty="0" smtClean="0"/>
              <a:t>Antimicrobial</a:t>
            </a:r>
            <a:r>
              <a:rPr lang="en-US" b="1" dirty="0" smtClean="0"/>
              <a:t>:- includes all the above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Search for new naturally synthesized antibiotics (“Bugs that kill bugs”)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4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Streptomycin the first ‘</a:t>
            </a:r>
            <a:r>
              <a:rPr lang="en-US" b="1" dirty="0" err="1" smtClean="0"/>
              <a:t>aminoglycosides</a:t>
            </a:r>
            <a:r>
              <a:rPr lang="en-US" b="1" dirty="0" smtClean="0"/>
              <a:t>’. Rutgers University USA in 1943 in lab of Waksman, (also discovered neomycin). Derived from </a:t>
            </a:r>
            <a:r>
              <a:rPr lang="en-US" b="1" i="1" dirty="0" err="1" smtClean="0"/>
              <a:t>Streptomyces</a:t>
            </a:r>
            <a:r>
              <a:rPr lang="en-US" b="1" i="1" dirty="0" smtClean="0"/>
              <a:t> </a:t>
            </a:r>
            <a:r>
              <a:rPr lang="en-US" b="1" i="1" dirty="0" err="1" smtClean="0"/>
              <a:t>griseus</a:t>
            </a:r>
            <a:r>
              <a:rPr lang="en-US" b="1" dirty="0" smtClean="0"/>
              <a:t>.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Major use in TB</a:t>
            </a:r>
          </a:p>
          <a:p>
            <a:pPr>
              <a:buNone/>
            </a:pPr>
            <a:r>
              <a:rPr lang="en-US" b="1" dirty="0" smtClean="0"/>
              <a:t>	MRC trial 1946-7. First “double blind” and randomised clinical trial.</a:t>
            </a:r>
          </a:p>
          <a:p>
            <a:pPr>
              <a:buNone/>
            </a:pPr>
            <a:r>
              <a:rPr lang="en-US" b="1" dirty="0" smtClean="0"/>
              <a:t>	Revolutionized the management of TB.</a:t>
            </a:r>
          </a:p>
          <a:p>
            <a:endParaRPr lang="en-US" b="1" dirty="0" smtClean="0"/>
          </a:p>
          <a:p>
            <a:r>
              <a:rPr lang="en-US" b="1" dirty="0" smtClean="0"/>
              <a:t>Many other families of antibiotic discovered subsequently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Discovery of major antibiotic 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Penicillins 1930’s</a:t>
            </a:r>
          </a:p>
          <a:p>
            <a:endParaRPr lang="en-US" b="1" dirty="0" smtClean="0"/>
          </a:p>
          <a:p>
            <a:r>
              <a:rPr lang="en-US" b="1" dirty="0" err="1" smtClean="0"/>
              <a:t>Aminoglycosides</a:t>
            </a:r>
            <a:r>
              <a:rPr lang="en-US" b="1" dirty="0" smtClean="0"/>
              <a:t> 1943</a:t>
            </a:r>
          </a:p>
          <a:p>
            <a:endParaRPr lang="en-US" b="1" dirty="0" smtClean="0"/>
          </a:p>
          <a:p>
            <a:r>
              <a:rPr lang="en-US" b="1" dirty="0" smtClean="0"/>
              <a:t>Cephalosporin 1948</a:t>
            </a:r>
          </a:p>
          <a:p>
            <a:endParaRPr lang="en-US" b="1" dirty="0" smtClean="0"/>
          </a:p>
          <a:p>
            <a:r>
              <a:rPr lang="en-US" b="1" dirty="0" err="1" smtClean="0"/>
              <a:t>Carbapenem</a:t>
            </a:r>
            <a:r>
              <a:rPr lang="en-US" b="1" dirty="0" smtClean="0"/>
              <a:t> 1976</a:t>
            </a:r>
          </a:p>
          <a:p>
            <a:endParaRPr lang="en-US" b="1" dirty="0" smtClean="0"/>
          </a:p>
          <a:p>
            <a:r>
              <a:rPr lang="en-US" b="1" dirty="0" err="1" smtClean="0"/>
              <a:t>Fluoroquinonolones</a:t>
            </a:r>
            <a:r>
              <a:rPr lang="en-US" b="1" dirty="0" smtClean="0"/>
              <a:t> 1980</a:t>
            </a:r>
          </a:p>
          <a:p>
            <a:pPr>
              <a:buNone/>
            </a:pPr>
            <a:r>
              <a:rPr lang="en-US" b="1" dirty="0" smtClean="0"/>
              <a:t>	</a:t>
            </a:r>
          </a:p>
          <a:p>
            <a:pPr>
              <a:buNone/>
            </a:pPr>
            <a:r>
              <a:rPr lang="en-US" b="1" dirty="0" smtClean="0"/>
              <a:t>		Since then…………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3700</TotalTime>
  <Words>875</Words>
  <Application>Microsoft Office PowerPoint</Application>
  <PresentationFormat>On-screen Show (4:3)</PresentationFormat>
  <Paragraphs>137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Antibiotics- Past, present and future</vt:lpstr>
      <vt:lpstr>200 years ago bacteria were unknown Key developments</vt:lpstr>
      <vt:lpstr>Germ theory of disease</vt:lpstr>
      <vt:lpstr>Development of more specific treatments for infection</vt:lpstr>
      <vt:lpstr>Slide 5</vt:lpstr>
      <vt:lpstr>Slide 6</vt:lpstr>
      <vt:lpstr>What is the correct name?</vt:lpstr>
      <vt:lpstr>Search for new naturally synthesized antibiotics (“Bugs that kill bugs”)</vt:lpstr>
      <vt:lpstr>Discovery of major antibiotic groups</vt:lpstr>
      <vt:lpstr>Why do the drugs kill the bugs and not you?</vt:lpstr>
      <vt:lpstr>Why do the drugs kill the bugs and not you?</vt:lpstr>
      <vt:lpstr>“ Narrow” and “Broad” spectrum drugs</vt:lpstr>
      <vt:lpstr>1960’s “Golden age”</vt:lpstr>
      <vt:lpstr>Slide 14</vt:lpstr>
      <vt:lpstr>Complications of antibiotics</vt:lpstr>
      <vt:lpstr>Drug resistance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The future</vt:lpstr>
      <vt:lpstr>Slide 28</vt:lpstr>
      <vt:lpstr>New antibiotics?? Proving a new antibiotic works in man</vt:lpstr>
      <vt:lpstr>Conclusion</vt:lpstr>
    </vt:vector>
  </TitlesOfParts>
  <Company>NHS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Antibiotics- Past, present and future</dc:title>
  <dc:creator>Nick Bateman</dc:creator>
  <cp:lastModifiedBy>James</cp:lastModifiedBy>
  <cp:revision>13</cp:revision>
  <dcterms:created xsi:type="dcterms:W3CDTF">2016-04-26T08:23:34Z</dcterms:created>
  <dcterms:modified xsi:type="dcterms:W3CDTF">2016-04-27T19:30:15Z</dcterms:modified>
</cp:coreProperties>
</file>